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sldIdLst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83" r:id="rId14"/>
    <p:sldId id="284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65" r:id="rId23"/>
    <p:sldId id="280" r:id="rId24"/>
    <p:sldId id="286" r:id="rId25"/>
    <p:sldId id="281" r:id="rId26"/>
    <p:sldId id="285" r:id="rId27"/>
    <p:sldId id="282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318" r:id="rId36"/>
    <p:sldId id="320" r:id="rId37"/>
    <p:sldId id="287" r:id="rId38"/>
    <p:sldId id="288" r:id="rId39"/>
    <p:sldId id="31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302" r:id="rId49"/>
    <p:sldId id="299" r:id="rId50"/>
    <p:sldId id="300" r:id="rId51"/>
    <p:sldId id="301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7" r:id="rId66"/>
    <p:sldId id="257" r:id="rId6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74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225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738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958885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112346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38455913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143821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860688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3313435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5619760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8623984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676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6665348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8324161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4024540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22386249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30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19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85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55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4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7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325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30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12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46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32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85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30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47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22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228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8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16871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27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02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39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36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15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49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57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6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31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6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2117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615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11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934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869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341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98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7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825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28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173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8204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5455-9C9E-4B58-A6F6-F6315C12B2AF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C06BA-9139-4045-B585-6E7EA1D518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688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2018/12/12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18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1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8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CF61-C6ED-44D9-9E95-2ECFAC94689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EC1C9-AEEC-41B5-AB1E-5ABB695C764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496376" y="2151727"/>
            <a:ext cx="4356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b="1" dirty="0" smtClean="0">
                <a:solidFill>
                  <a:srgbClr val="FF0000"/>
                </a:solidFill>
              </a:rPr>
              <a:t>Daily</a:t>
            </a:r>
          </a:p>
          <a:p>
            <a:pPr algn="ctr"/>
            <a:r>
              <a:rPr lang="en-US" altLang="zh-TW" sz="8000" b="1" dirty="0" smtClean="0">
                <a:solidFill>
                  <a:srgbClr val="FF0000"/>
                </a:solidFill>
              </a:rPr>
              <a:t>Activities </a:t>
            </a:r>
            <a:endParaRPr lang="zh-TW" altLang="en-US" sz="80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3677" r="2069" b="9885"/>
          <a:stretch/>
        </p:blipFill>
        <p:spPr bwMode="auto">
          <a:xfrm>
            <a:off x="0" y="0"/>
            <a:ext cx="749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5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759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6000" b="1" dirty="0" smtClean="0">
                <a:latin typeface="Comic Sans MS" panose="030F0702030302020204" pitchFamily="66" charset="0"/>
              </a:rPr>
              <a:t>Focus on 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Past Tense</a:t>
            </a:r>
            <a:r>
              <a:rPr lang="en-US" altLang="zh-TW" sz="6000" b="1" dirty="0" smtClean="0">
                <a:latin typeface="Comic Sans MS" panose="030F0702030302020204" pitchFamily="66" charset="0"/>
              </a:rPr>
              <a:t>!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past tense 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062" y="1655493"/>
            <a:ext cx="6371349" cy="520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2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ash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wash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88" y="1861899"/>
            <a:ext cx="6513240" cy="49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23193" y="197646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ash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dishes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43982"/>
              <a:gd name="adj2" fmla="val -10011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82869" y="292239"/>
            <a:ext cx="11719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plant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water the plant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61" y="2037496"/>
            <a:ext cx="8546990" cy="48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193" y="292239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plants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9908"/>
              <a:gd name="adj2" fmla="val -95444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43236" y="276473"/>
            <a:ext cx="7267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ook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ãcook dinn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56" y="2245273"/>
            <a:ext cx="8135461" cy="46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20791"/>
          <a:stretch/>
        </p:blipFill>
        <p:spPr bwMode="auto">
          <a:xfrm>
            <a:off x="10074875" y="2245273"/>
            <a:ext cx="2117125" cy="308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156097" y="276473"/>
            <a:ext cx="908882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cook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81019"/>
              <a:gd name="adj2" fmla="val -9451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3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82414" y="15034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my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room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77" y="1861899"/>
            <a:ext cx="5221730" cy="49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572000" y="189186"/>
            <a:ext cx="2096814" cy="1546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191297" y="1720009"/>
            <a:ext cx="30007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his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heir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Mandy’s</a:t>
            </a: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70490" y="177650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my room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圖說文字 8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1575"/>
              <a:gd name="adj2" fmla="val -10105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7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do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his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homework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do homewor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1" y="2077858"/>
            <a:ext cx="7347012" cy="454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853559" y="292239"/>
            <a:ext cx="2096814" cy="1546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531987" y="1672326"/>
            <a:ext cx="30007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my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heir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Curry’s</a:t>
            </a: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75897" y="294962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his homework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85090" y="11881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 TV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watch TV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27" y="1688478"/>
            <a:ext cx="7049267" cy="47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863232" y="0"/>
            <a:ext cx="798523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TV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622738" y="2356406"/>
            <a:ext cx="1702675" cy="1686910"/>
          </a:xfrm>
          <a:prstGeom prst="wedgeRectCallout">
            <a:avLst>
              <a:gd name="adj1" fmla="val 255093"/>
              <a:gd name="adj2" fmla="val -9451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6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67" y="2608307"/>
            <a:ext cx="2752391" cy="424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996" y="2109953"/>
            <a:ext cx="5956544" cy="45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22739" y="260708"/>
            <a:ext cx="1041312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sz="98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9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zh-TW" altLang="en-US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有三種發音</a:t>
            </a:r>
            <a:endParaRPr lang="zh-TW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4789" y="1857156"/>
            <a:ext cx="11222421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sz="5400" b="1" dirty="0" smtClean="0">
                <a:latin typeface="Comic Sans MS" panose="030F0702030302020204" pitchFamily="66" charset="0"/>
              </a:rPr>
              <a:t>1.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字的結尾發音喉嚨</a:t>
            </a:r>
            <a:r>
              <a:rPr lang="zh-TW" altLang="en-US" sz="5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有震動</a:t>
            </a:r>
            <a:r>
              <a:rPr lang="en-US" altLang="zh-TW" sz="54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〔d〕</a:t>
            </a:r>
          </a:p>
          <a:p>
            <a:pPr lvl="0">
              <a:lnSpc>
                <a:spcPct val="150000"/>
              </a:lnSpc>
            </a:pPr>
            <a:r>
              <a:rPr lang="en-US" altLang="zh-TW" sz="5400" b="1" dirty="0" smtClean="0">
                <a:latin typeface="Comic Sans MS" panose="030F0702030302020204" pitchFamily="66" charset="0"/>
              </a:rPr>
              <a:t>2.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</a:t>
            </a:r>
            <a:r>
              <a:rPr lang="zh-TW" altLang="en-US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的結尾發音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喉嚨</a:t>
            </a:r>
            <a:r>
              <a:rPr lang="zh-TW" altLang="en-US" sz="5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無震動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altLang="zh-TW" sz="54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〔t〕</a:t>
            </a:r>
          </a:p>
          <a:p>
            <a:pPr lvl="0">
              <a:lnSpc>
                <a:spcPct val="150000"/>
              </a:lnSpc>
            </a:pP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3.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</a:t>
            </a:r>
            <a:r>
              <a:rPr lang="zh-TW" altLang="en-US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結尾是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〔Id〕</a:t>
            </a:r>
          </a:p>
          <a:p>
            <a:pPr lvl="0"/>
            <a:endParaRPr lang="en-US" altLang="zh-TW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9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Let’s learn some past time!!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ãpast tim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38" y="1832851"/>
            <a:ext cx="5866852" cy="46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4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ash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wash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88" y="1861899"/>
            <a:ext cx="6513240" cy="49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20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2018 decembe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5" y="1292772"/>
            <a:ext cx="8397764" cy="55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685394" y="-131552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yesterday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7580587" y="3853561"/>
            <a:ext cx="1629102" cy="2607657"/>
            <a:chOff x="6253656" y="3846786"/>
            <a:chExt cx="1629102" cy="2607657"/>
          </a:xfrm>
        </p:grpSpPr>
        <p:sp>
          <p:nvSpPr>
            <p:cNvPr id="5" name="橢圓 4"/>
            <p:cNvSpPr/>
            <p:nvPr/>
          </p:nvSpPr>
          <p:spPr>
            <a:xfrm>
              <a:off x="6555828" y="3846786"/>
              <a:ext cx="1024759" cy="930165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向下箭號 6"/>
            <p:cNvSpPr/>
            <p:nvPr/>
          </p:nvSpPr>
          <p:spPr>
            <a:xfrm flipV="1">
              <a:off x="6847490" y="4677502"/>
              <a:ext cx="441434" cy="98274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253656" y="5685002"/>
              <a:ext cx="1629102" cy="769441"/>
            </a:xfrm>
            <a:prstGeom prst="rect">
              <a:avLst/>
            </a:prstGeom>
            <a:noFill/>
            <a:ln w="762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srgbClr val="0000FF"/>
                  </a:solidFill>
                </a:rPr>
                <a:t>today</a:t>
              </a:r>
              <a:endParaRPr lang="zh-TW" altLang="en-US" sz="4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圓角矩形 11"/>
          <p:cNvSpPr/>
          <p:nvPr/>
        </p:nvSpPr>
        <p:spPr>
          <a:xfrm>
            <a:off x="6747643" y="3853561"/>
            <a:ext cx="1135116" cy="78827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58663" y="-32186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ast night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6954" t="19770" r="18046" b="25977"/>
          <a:stretch/>
        </p:blipFill>
        <p:spPr>
          <a:xfrm>
            <a:off x="1744716" y="1831321"/>
            <a:ext cx="8029904" cy="502667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6637283" y="3988676"/>
            <a:ext cx="1970689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Dec</a:t>
            </a:r>
            <a:endParaRPr lang="en-US" altLang="zh-TW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14</a:t>
            </a:r>
            <a:r>
              <a:rPr lang="en-US" altLang="zh-TW" sz="4800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879835" y="3988676"/>
            <a:ext cx="1970689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Dec</a:t>
            </a:r>
            <a:endParaRPr lang="en-US" altLang="zh-TW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13</a:t>
            </a:r>
            <a:r>
              <a:rPr lang="en-US" altLang="zh-TW" sz="4800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zh-TW" alt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2018 decembe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5" y="1292772"/>
            <a:ext cx="8397764" cy="55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73014" y="-15766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ast 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Friday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7329653" y="3894082"/>
            <a:ext cx="1629102" cy="2607657"/>
            <a:chOff x="6253656" y="3846786"/>
            <a:chExt cx="1629102" cy="2607657"/>
          </a:xfrm>
        </p:grpSpPr>
        <p:sp>
          <p:nvSpPr>
            <p:cNvPr id="5" name="橢圓 4"/>
            <p:cNvSpPr/>
            <p:nvPr/>
          </p:nvSpPr>
          <p:spPr>
            <a:xfrm>
              <a:off x="6555828" y="3846786"/>
              <a:ext cx="1024759" cy="930165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向下箭號 6"/>
            <p:cNvSpPr/>
            <p:nvPr/>
          </p:nvSpPr>
          <p:spPr>
            <a:xfrm flipV="1">
              <a:off x="6847490" y="4677502"/>
              <a:ext cx="441434" cy="98274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253656" y="5685002"/>
              <a:ext cx="1629102" cy="769441"/>
            </a:xfrm>
            <a:prstGeom prst="rect">
              <a:avLst/>
            </a:prstGeom>
            <a:noFill/>
            <a:ln w="762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srgbClr val="0000FF"/>
                  </a:solidFill>
                </a:rPr>
                <a:t>today</a:t>
              </a:r>
              <a:endParaRPr lang="zh-TW" altLang="en-US" sz="4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圓角矩形 11"/>
          <p:cNvSpPr/>
          <p:nvPr/>
        </p:nvSpPr>
        <p:spPr>
          <a:xfrm>
            <a:off x="7823639" y="3153103"/>
            <a:ext cx="1135116" cy="78827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6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2018 decembe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5" y="1292772"/>
            <a:ext cx="8397764" cy="55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944415" y="0"/>
            <a:ext cx="9790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ast weekend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7433444" y="3846786"/>
            <a:ext cx="1629102" cy="2607657"/>
            <a:chOff x="6253656" y="3846786"/>
            <a:chExt cx="1629102" cy="2607657"/>
          </a:xfrm>
        </p:grpSpPr>
        <p:sp>
          <p:nvSpPr>
            <p:cNvPr id="5" name="橢圓 4"/>
            <p:cNvSpPr/>
            <p:nvPr/>
          </p:nvSpPr>
          <p:spPr>
            <a:xfrm>
              <a:off x="6555828" y="3846786"/>
              <a:ext cx="1024759" cy="930165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向下箭號 6"/>
            <p:cNvSpPr/>
            <p:nvPr/>
          </p:nvSpPr>
          <p:spPr>
            <a:xfrm flipV="1">
              <a:off x="6847490" y="4677502"/>
              <a:ext cx="441434" cy="98274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253656" y="5685002"/>
              <a:ext cx="1629102" cy="769441"/>
            </a:xfrm>
            <a:prstGeom prst="rect">
              <a:avLst/>
            </a:prstGeom>
            <a:noFill/>
            <a:ln w="762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srgbClr val="0000FF"/>
                  </a:solidFill>
                </a:rPr>
                <a:t>today</a:t>
              </a:r>
              <a:endParaRPr lang="zh-TW" altLang="en-US" sz="4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9033642" y="3184634"/>
            <a:ext cx="1166648" cy="79538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017987" y="3846786"/>
            <a:ext cx="1135116" cy="78827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2394" y="1342104"/>
            <a:ext cx="10281806" cy="144655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dirty="0" smtClean="0"/>
              <a:t> </a:t>
            </a:r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Saturday and Sunday, </a:t>
            </a:r>
          </a:p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or Friday evening until Sunday night.</a:t>
            </a:r>
            <a:endParaRPr lang="zh-TW" altLang="en-US"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66517" y="2880366"/>
            <a:ext cx="5834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yesterday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182302" y="5391001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191406" y="729056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wash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750246" y="5391001"/>
            <a:ext cx="3499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dish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056178" y="592813"/>
            <a:ext cx="4288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ãwash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616" y="2052495"/>
            <a:ext cx="5673298" cy="320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0" y="1659288"/>
            <a:ext cx="12192000" cy="39886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I wash</a:t>
            </a:r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ed 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the dish</a:t>
            </a:r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es 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yesterday.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watch tv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670" y="1731688"/>
            <a:ext cx="6268807" cy="352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66518" y="2880366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262444" y="5254758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watch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23847" y="544492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TV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401073" y="245318"/>
            <a:ext cx="5362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yesterday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23847" y="5254758"/>
            <a:ext cx="4288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morning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0" y="1659288"/>
            <a:ext cx="12192000" cy="39886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e watch</a:t>
            </a:r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ed 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TV yesterday morning.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1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83777" y="2807431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music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252003" y="2684979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she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23846" y="343171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listen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520425" y="264689"/>
            <a:ext cx="5362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last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23847" y="5254758"/>
            <a:ext cx="4288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to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23" y="1867931"/>
            <a:ext cx="5634401" cy="338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7373280" y="5534561"/>
            <a:ext cx="5362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night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0" y="1659288"/>
            <a:ext cx="12192000" cy="39886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he listen</a:t>
            </a:r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ed 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to music last night.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2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66518" y="2880366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then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630305" y="5254758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23847" y="544492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did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401073" y="245318"/>
            <a:ext cx="5362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homework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23847" y="5254758"/>
            <a:ext cx="4288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his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do homewor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72" y="1982640"/>
            <a:ext cx="5604401" cy="31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圓角矩形 9"/>
          <p:cNvSpPr/>
          <p:nvPr/>
        </p:nvSpPr>
        <p:spPr>
          <a:xfrm>
            <a:off x="0" y="1659288"/>
            <a:ext cx="12192000" cy="39886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e did</a:t>
            </a:r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his homework then.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12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90685" y="2899625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last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262444" y="5254758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their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23847" y="544492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065172" y="2979894"/>
            <a:ext cx="5362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room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23847" y="5254758"/>
            <a:ext cx="4288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clean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clean roo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03" y="2028468"/>
            <a:ext cx="5740729" cy="32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6505903" y="229316"/>
            <a:ext cx="5362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weekend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0" y="1659288"/>
            <a:ext cx="12192000" cy="39886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hey clean</a:t>
            </a:r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ed 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their room last weekend.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20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66518" y="2880366"/>
            <a:ext cx="6370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afternoon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418425" y="5254757"/>
            <a:ext cx="5345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yesterday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23847" y="544492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BTS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401073" y="245318"/>
            <a:ext cx="5362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dinner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23847" y="5254758"/>
            <a:ext cx="4288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cook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2" name="Picture 4" descr="ãBTS coo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25" y="1867931"/>
            <a:ext cx="40386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圓角矩形 9"/>
          <p:cNvSpPr/>
          <p:nvPr/>
        </p:nvSpPr>
        <p:spPr>
          <a:xfrm>
            <a:off x="0" y="1392831"/>
            <a:ext cx="12192000" cy="39886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BTS cook</a:t>
            </a:r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ed 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dinner yesterday afternoon.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8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82869" y="292239"/>
            <a:ext cx="11719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plant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water the plant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61" y="2037496"/>
            <a:ext cx="8546990" cy="48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37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57653" y="2826258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water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611981" y="2809525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04040" y="198617"/>
            <a:ext cx="3484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plant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297213" y="276849"/>
            <a:ext cx="6655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Charmander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23847" y="5254758"/>
            <a:ext cx="2286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last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charmander water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37" y="1867930"/>
            <a:ext cx="5765297" cy="32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7617643" y="5243833"/>
            <a:ext cx="3988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Sunday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0" y="1392831"/>
            <a:ext cx="12192000" cy="39886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Charmander water</a:t>
            </a:r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ed 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the plant</a:t>
            </a:r>
            <a:r>
              <a:rPr lang="en-US" altLang="zh-TW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8000" dirty="0">
                <a:solidFill>
                  <a:prstClr val="black"/>
                </a:solidFill>
                <a:latin typeface="Comic Sans MS" panose="030F0702030302020204" pitchFamily="66" charset="0"/>
              </a:rPr>
              <a:t> last Sunday.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9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r  Bean and Simple P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116723" y="0"/>
            <a:ext cx="10515600" cy="6176963"/>
          </a:xfrm>
        </p:spPr>
        <p:txBody>
          <a:bodyPr>
            <a:noAutofit/>
          </a:bodyPr>
          <a:lstStyle/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got 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up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made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his bed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woke 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up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opened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the curtains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some exercise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shaved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his heavy beard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saw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a sign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opened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the wardrobe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took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out his clothes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covered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teddy (with the blanket)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went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to the dentist</a:t>
            </a:r>
          </a:p>
        </p:txBody>
      </p:sp>
      <p:pic>
        <p:nvPicPr>
          <p:cNvPr id="35842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52248"/>
            <a:ext cx="4048125" cy="660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75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b="33333"/>
          <a:stretch/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17 曲目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5945" y="186559"/>
            <a:ext cx="2596055" cy="25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2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33333"/>
          <a:stretch/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558455" y="3547241"/>
            <a:ext cx="110358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Dad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486400" y="5607268"/>
            <a:ext cx="122971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Mom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9837682" y="2228671"/>
            <a:ext cx="200222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brother Bill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801006" y="694161"/>
            <a:ext cx="151874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sister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29611" y="5683946"/>
            <a:ext cx="16002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friend</a:t>
            </a:r>
          </a:p>
          <a:p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Danny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461642" y="2654339"/>
            <a:ext cx="13400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Allen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0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ãtake not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096"/>
            <a:ext cx="7803931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ãtake note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931" y="1675196"/>
            <a:ext cx="49815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15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clean the room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0490" y="177650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room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clean the roo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78" y="1830368"/>
            <a:ext cx="7286421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1575"/>
              <a:gd name="adj2" fmla="val -10105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193482" y="2435206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vacuum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吸塵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156604" y="3318951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sweep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掃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200991" y="4202696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mop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拖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43236" y="276473"/>
            <a:ext cx="7267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ook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156097" y="276473"/>
            <a:ext cx="908882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cook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cook dinn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6" y="1846133"/>
            <a:ext cx="7948611" cy="50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圖說文字 7"/>
          <p:cNvSpPr/>
          <p:nvPr/>
        </p:nvSpPr>
        <p:spPr>
          <a:xfrm>
            <a:off x="15886" y="2665156"/>
            <a:ext cx="1702675" cy="1686910"/>
          </a:xfrm>
          <a:prstGeom prst="wedgeRectCallout">
            <a:avLst>
              <a:gd name="adj1" fmla="val 181019"/>
              <a:gd name="adj2" fmla="val -9451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8196" name="Picture 4" descr="ã20:00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7" y="5429064"/>
            <a:ext cx="2540329" cy="14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9104709" y="3321014"/>
            <a:ext cx="3087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00FF"/>
                </a:solidFill>
              </a:rPr>
              <a:t>宵夜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zh-TW" sz="3600" b="1" dirty="0" smtClean="0">
                <a:solidFill>
                  <a:srgbClr val="0000FF"/>
                </a:solidFill>
              </a:rPr>
              <a:t>midnight snack  late night meal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91358" y="73157"/>
            <a:ext cx="11209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play on-line games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275465"/>
            <a:ext cx="1219200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8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on-line games</a:t>
            </a:r>
            <a:endParaRPr lang="zh-TW" altLang="en-US" sz="8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30" y="1940727"/>
            <a:ext cx="7441596" cy="49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26" y="2710356"/>
            <a:ext cx="3732654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710356"/>
            <a:ext cx="1702675" cy="1686910"/>
          </a:xfrm>
          <a:prstGeom prst="wedgeRectCallout">
            <a:avLst>
              <a:gd name="adj1" fmla="val 105093"/>
              <a:gd name="adj2" fmla="val -8516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ash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3193" y="197646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ash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dishes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do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68" y="1767306"/>
            <a:ext cx="6787589" cy="50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43982"/>
              <a:gd name="adj2" fmla="val -10011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702566" y="3880636"/>
            <a:ext cx="3489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do the dishes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0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43236" y="276473"/>
            <a:ext cx="7267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ook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ãcook dinn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56" y="2245273"/>
            <a:ext cx="8135461" cy="46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20791"/>
          <a:stretch/>
        </p:blipFill>
        <p:spPr bwMode="auto">
          <a:xfrm>
            <a:off x="10074875" y="2245273"/>
            <a:ext cx="2117125" cy="308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33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02221" y="0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 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 movie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8432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 movie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72" name="Picture 8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77" y="1586524"/>
            <a:ext cx="6932281" cy="52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231945"/>
              <a:gd name="adj2" fmla="val -10479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39958" y="2017443"/>
            <a:ext cx="40412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See a movie 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是指在電影院看電影，而 </a:t>
            </a:r>
            <a:r>
              <a:rPr lang="en-US" altLang="zh-TW" sz="4000" b="1" dirty="0" smtClean="0">
                <a:solidFill>
                  <a:srgbClr val="0000FF"/>
                </a:solidFill>
              </a:rPr>
              <a:t>watch a movie 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則是在電視上、電腦上或其他可觀賞影片的裝置上看電影。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82869" y="292239"/>
            <a:ext cx="11719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flower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2814" y="415349"/>
            <a:ext cx="11619186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</a:t>
            </a:r>
            <a:r>
              <a:rPr lang="en-US" altLang="zh-TW" sz="8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</a:t>
            </a:r>
            <a:r>
              <a:rPr lang="en-US" altLang="zh-TW" sz="8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flowers</a:t>
            </a:r>
            <a:endParaRPr lang="zh-TW" altLang="en-US" sz="8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6205"/>
              <a:gd name="adj2" fmla="val -935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80" y="2205725"/>
            <a:ext cx="5327432" cy="490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12" y="2463826"/>
            <a:ext cx="3832500" cy="383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38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7270" y="134584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visit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67407" y="223088"/>
            <a:ext cx="1035268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visit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ãvisit frien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70" y="1792748"/>
            <a:ext cx="8326274" cy="49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173422" y="2546849"/>
            <a:ext cx="1852446" cy="1686910"/>
          </a:xfrm>
          <a:prstGeom prst="wedgeRectCallout">
            <a:avLst>
              <a:gd name="adj1" fmla="val 141524"/>
              <a:gd name="adj2" fmla="val -9077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</a:t>
            </a:r>
            <a:r>
              <a:rPr lang="en-US" altLang="zh-TW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18442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walk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walk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66" y="1882116"/>
            <a:ext cx="7472856" cy="49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193056"/>
              <a:gd name="adj2" fmla="val -8983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5364" name="Picture 4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22" y="2748297"/>
            <a:ext cx="3328200" cy="29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3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2739" y="260708"/>
            <a:ext cx="1041312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7" y="1812778"/>
            <a:ext cx="5062812" cy="50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4340" name="Picture 4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27" y="1830368"/>
            <a:ext cx="4093235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5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41435" y="260708"/>
            <a:ext cx="11225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surf 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0" y="260708"/>
            <a:ext cx="121920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surf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the Internet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8" name="Picture 4" descr="ãsurf the intern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74" y="1830368"/>
            <a:ext cx="6429609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126124" y="2531136"/>
            <a:ext cx="1576551" cy="1686910"/>
          </a:xfrm>
          <a:prstGeom prst="wedgeRectCallout">
            <a:avLst>
              <a:gd name="adj1" fmla="val 132871"/>
              <a:gd name="adj2" fmla="val -85164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ãsurf the internet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07" y="1830368"/>
            <a:ext cx="4827737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58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play 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9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the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ãplay the pian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41" y="1839163"/>
            <a:ext cx="7390308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939049" y="2407083"/>
            <a:ext cx="3087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00FF"/>
                </a:solidFill>
              </a:rPr>
              <a:t>樂器前要加</a:t>
            </a:r>
            <a:endParaRPr lang="en-US" altLang="zh-TW" sz="40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zh-TW" sz="4000" b="1" dirty="0" smtClean="0">
                <a:solidFill>
                  <a:srgbClr val="0000FF"/>
                </a:solidFill>
              </a:rPr>
              <a:t>the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873766" y="5552151"/>
            <a:ext cx="5318234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play the </a:t>
            </a:r>
            <a:r>
              <a:rPr lang="en-US" altLang="zh-TW" sz="4000" b="1" dirty="0" smtClean="0">
                <a:solidFill>
                  <a:srgbClr val="0000FF"/>
                </a:solidFill>
              </a:rPr>
              <a:t>flute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吹笛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play the </a:t>
            </a:r>
            <a:r>
              <a:rPr lang="en-US" altLang="zh-TW" sz="4000" b="1" dirty="0" smtClean="0">
                <a:solidFill>
                  <a:srgbClr val="0000FF"/>
                </a:solidFill>
              </a:rPr>
              <a:t>violin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拉小提琴</a:t>
            </a:r>
            <a:endParaRPr lang="en-US" altLang="zh-TW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do 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48862" y="260708"/>
            <a:ext cx="1019240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7" y="2408181"/>
            <a:ext cx="5715000" cy="40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65" y="2408180"/>
            <a:ext cx="6143415" cy="40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ãreview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71" y="248417"/>
            <a:ext cx="7601059" cy="424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89187" y="5076496"/>
            <a:ext cx="12202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srgbClr val="0000FF"/>
                </a:solidFill>
              </a:rPr>
              <a:t>Let’s review all these 12 activities!</a:t>
            </a:r>
            <a:endParaRPr lang="zh-TW" altLang="en-US" sz="6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9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 the room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0490" y="177650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room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clean the room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78" y="1830368"/>
            <a:ext cx="7286421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1575"/>
              <a:gd name="adj2" fmla="val -10105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193482" y="2435206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vacuum</a:t>
            </a:r>
            <a:r>
              <a:rPr lang="zh-TW" altLang="en-US" sz="4000" b="1" dirty="0">
                <a:solidFill>
                  <a:srgbClr val="0000FF"/>
                </a:solidFill>
              </a:rPr>
              <a:t>吸塵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156604" y="3318951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sweep</a:t>
            </a:r>
            <a:r>
              <a:rPr lang="zh-TW" altLang="en-US" sz="4000" b="1" dirty="0">
                <a:solidFill>
                  <a:srgbClr val="0000FF"/>
                </a:solidFill>
              </a:rPr>
              <a:t>掃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200991" y="4202696"/>
            <a:ext cx="308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mop</a:t>
            </a:r>
            <a:r>
              <a:rPr lang="zh-TW" altLang="en-US" sz="4000" b="1" dirty="0">
                <a:solidFill>
                  <a:srgbClr val="0000FF"/>
                </a:solidFill>
              </a:rPr>
              <a:t>拖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82414" y="15034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clean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my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room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77" y="1861899"/>
            <a:ext cx="5221730" cy="49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572000" y="189186"/>
            <a:ext cx="2096814" cy="1546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191297" y="1720009"/>
            <a:ext cx="30007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his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heir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Mandy’s</a:t>
            </a: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4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43236" y="276473"/>
            <a:ext cx="7267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ook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156097" y="276473"/>
            <a:ext cx="908882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cook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dinner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cook dinn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6" y="1846133"/>
            <a:ext cx="7948611" cy="50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圖說文字 7"/>
          <p:cNvSpPr/>
          <p:nvPr/>
        </p:nvSpPr>
        <p:spPr>
          <a:xfrm>
            <a:off x="15886" y="2665156"/>
            <a:ext cx="1702675" cy="1686910"/>
          </a:xfrm>
          <a:prstGeom prst="wedgeRectCallout">
            <a:avLst>
              <a:gd name="adj1" fmla="val 181019"/>
              <a:gd name="adj2" fmla="val -9451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8196" name="Picture 4" descr="ã20:00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7" y="5429064"/>
            <a:ext cx="2540329" cy="14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9104709" y="3321014"/>
            <a:ext cx="3087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00FF"/>
                </a:solidFill>
              </a:rPr>
              <a:t>宵夜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pPr algn="ctr"/>
            <a:r>
              <a:rPr lang="en-US" altLang="zh-TW" sz="3600" b="1" dirty="0">
                <a:solidFill>
                  <a:srgbClr val="0000FF"/>
                </a:solidFill>
              </a:rPr>
              <a:t>midnight snack  late night meal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91358" y="73157"/>
            <a:ext cx="11209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 on-line games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275465"/>
            <a:ext cx="12192000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8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on-line games</a:t>
            </a:r>
            <a:endParaRPr lang="zh-TW" altLang="en-US" sz="8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30" y="1940727"/>
            <a:ext cx="7441596" cy="49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online gam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26" y="2710356"/>
            <a:ext cx="3732654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710356"/>
            <a:ext cx="1702675" cy="1686910"/>
          </a:xfrm>
          <a:prstGeom prst="wedgeRectCallout">
            <a:avLst>
              <a:gd name="adj1" fmla="val 105093"/>
              <a:gd name="adj2" fmla="val -8516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ash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dish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3193" y="197646"/>
            <a:ext cx="1161918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ash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dishes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do the dishe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68" y="1767306"/>
            <a:ext cx="6787589" cy="50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43982"/>
              <a:gd name="adj2" fmla="val -10011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702566" y="3880636"/>
            <a:ext cx="3489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do the dishes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7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02221" y="0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 a movie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8432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movie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72" name="Picture 8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77" y="1586524"/>
            <a:ext cx="6932281" cy="52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231945"/>
              <a:gd name="adj2" fmla="val -104790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339958" y="2017443"/>
            <a:ext cx="40412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See a movie </a:t>
            </a:r>
            <a:r>
              <a:rPr lang="zh-TW" altLang="en-US" sz="4000" b="1" dirty="0">
                <a:solidFill>
                  <a:srgbClr val="0000FF"/>
                </a:solidFill>
              </a:rPr>
              <a:t>是指在電影院看電影，而 </a:t>
            </a:r>
            <a:r>
              <a:rPr lang="en-US" altLang="zh-TW" sz="4000" b="1" dirty="0">
                <a:solidFill>
                  <a:srgbClr val="0000FF"/>
                </a:solidFill>
              </a:rPr>
              <a:t>watch a movie </a:t>
            </a:r>
            <a:r>
              <a:rPr lang="zh-TW" altLang="en-US" sz="4000" b="1" dirty="0">
                <a:solidFill>
                  <a:srgbClr val="0000FF"/>
                </a:solidFill>
              </a:rPr>
              <a:t>則是在電視上、電腦上或其他可觀賞影片的裝置上看電影。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82869" y="292239"/>
            <a:ext cx="11719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flower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zh-TW" altLang="en-US" sz="9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2814" y="415349"/>
            <a:ext cx="11619186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water</a:t>
            </a:r>
            <a:r>
              <a:rPr lang="en-US" altLang="zh-TW" sz="88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flowers</a:t>
            </a:r>
            <a:endParaRPr lang="zh-TW" altLang="en-US" sz="8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323193" y="2693167"/>
            <a:ext cx="1702675" cy="1686910"/>
          </a:xfrm>
          <a:prstGeom prst="wedgeRectCallout">
            <a:avLst>
              <a:gd name="adj1" fmla="val 166205"/>
              <a:gd name="adj2" fmla="val -935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80" y="2205725"/>
            <a:ext cx="5327432" cy="490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ãwater the flower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12" y="2463826"/>
            <a:ext cx="3832500" cy="383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7270" y="134584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67407" y="223088"/>
            <a:ext cx="1035268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visit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friend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ãvisit frien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70" y="1792748"/>
            <a:ext cx="8326274" cy="49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173422" y="2546849"/>
            <a:ext cx="1852446" cy="1686910"/>
          </a:xfrm>
          <a:prstGeom prst="wedgeRectCallout">
            <a:avLst>
              <a:gd name="adj1" fmla="val 141524"/>
              <a:gd name="adj2" fmla="val -90771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1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18442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walk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walk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dog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66" y="1882116"/>
            <a:ext cx="7472856" cy="497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0" y="2531136"/>
            <a:ext cx="1702675" cy="1686910"/>
          </a:xfrm>
          <a:prstGeom prst="wedgeRectCallout">
            <a:avLst>
              <a:gd name="adj1" fmla="val 193056"/>
              <a:gd name="adj2" fmla="val -8983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5364" name="Picture 4" descr="ãwalk the dog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222" y="2748297"/>
            <a:ext cx="3328200" cy="29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2739" y="260708"/>
            <a:ext cx="10413123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7" y="1812778"/>
            <a:ext cx="5062812" cy="50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圖說文字 6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4340" name="Picture 4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27" y="1830368"/>
            <a:ext cx="4093235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8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41435" y="260708"/>
            <a:ext cx="11225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surf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0" y="260708"/>
            <a:ext cx="121920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surf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Internet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388" name="Picture 4" descr="ãsurf the intern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74" y="1830368"/>
            <a:ext cx="6429609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126124" y="2531136"/>
            <a:ext cx="1576551" cy="1686910"/>
          </a:xfrm>
          <a:prstGeom prst="wedgeRectCallout">
            <a:avLst>
              <a:gd name="adj1" fmla="val 132871"/>
              <a:gd name="adj2" fmla="val -85164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〔t〕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ãsurf the internet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07" y="1830368"/>
            <a:ext cx="4827737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31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59190" y="260708"/>
            <a:ext cx="1010279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play</a:t>
            </a:r>
            <a:r>
              <a:rPr lang="en-US" altLang="zh-TW" sz="9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piano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ãplay the pian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40" y="1839163"/>
            <a:ext cx="7957867" cy="50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圖說文字 3"/>
          <p:cNvSpPr/>
          <p:nvPr/>
        </p:nvSpPr>
        <p:spPr>
          <a:xfrm>
            <a:off x="208672" y="2666069"/>
            <a:ext cx="1702675" cy="1686910"/>
          </a:xfrm>
          <a:prstGeom prst="wedgeRectCallout">
            <a:avLst>
              <a:gd name="adj1" fmla="val 178242"/>
              <a:gd name="adj2" fmla="val -9731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〔d〕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303029" y="3029540"/>
            <a:ext cx="3087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00FF"/>
                </a:solidFill>
              </a:rPr>
              <a:t>樂器前要加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the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73766" y="5552151"/>
            <a:ext cx="5318234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play the </a:t>
            </a:r>
            <a:r>
              <a:rPr lang="en-US" altLang="zh-TW" sz="4000" b="1" dirty="0" smtClean="0">
                <a:solidFill>
                  <a:srgbClr val="0000FF"/>
                </a:solidFill>
              </a:rPr>
              <a:t>flute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吹笛</a:t>
            </a:r>
            <a:endParaRPr lang="en-US" altLang="zh-TW" sz="4000" b="1" dirty="0">
              <a:solidFill>
                <a:srgbClr val="0000FF"/>
              </a:solidFill>
            </a:endParaRPr>
          </a:p>
          <a:p>
            <a:pPr algn="ctr"/>
            <a:r>
              <a:rPr lang="en-US" altLang="zh-TW" sz="4000" b="1" dirty="0">
                <a:solidFill>
                  <a:srgbClr val="0000FF"/>
                </a:solidFill>
              </a:rPr>
              <a:t>play the </a:t>
            </a:r>
            <a:r>
              <a:rPr lang="en-US" altLang="zh-TW" sz="4000" b="1" dirty="0" smtClean="0">
                <a:solidFill>
                  <a:srgbClr val="0000FF"/>
                </a:solidFill>
              </a:rPr>
              <a:t>violin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拉小提琴</a:t>
            </a:r>
            <a:endParaRPr lang="en-US" altLang="zh-TW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87821" y="292239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do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his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homework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ãdo homewor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1" y="2077858"/>
            <a:ext cx="7347012" cy="454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853559" y="292239"/>
            <a:ext cx="2096814" cy="1546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531987" y="1672326"/>
            <a:ext cx="30007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my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our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heir</a:t>
            </a:r>
          </a:p>
          <a:p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Curry’s</a:t>
            </a: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6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do the 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48862" y="260708"/>
            <a:ext cx="1019240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laundry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7" y="2408181"/>
            <a:ext cx="5715000" cy="40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ãdo the laundry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65" y="2408180"/>
            <a:ext cx="6143415" cy="40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9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33564" b="16782"/>
          <a:stretch/>
        </p:blipFill>
        <p:spPr>
          <a:xfrm>
            <a:off x="2927132" y="0"/>
            <a:ext cx="7320455" cy="687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616" y="220717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0" y="3045672"/>
            <a:ext cx="121031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800" b="1" dirty="0" smtClean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本週</a:t>
            </a:r>
            <a:r>
              <a:rPr lang="zh-TW" altLang="en-US" sz="4800" b="1" dirty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英語作業</a:t>
            </a:r>
            <a:r>
              <a:rPr lang="en-US" altLang="zh-TW" sz="48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  <a:endParaRPr lang="en-US" altLang="zh-TW" sz="36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5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CD2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22~24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第四課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個過去式活動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，每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20482" name="Picture 2" descr="ãdittos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989" y="1782824"/>
            <a:ext cx="2997528" cy="252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870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85090" y="11881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watch TV 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watch TV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27" y="1688478"/>
            <a:ext cx="7049267" cy="47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7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8897" y="260708"/>
            <a:ext cx="999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listen to music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67" y="2608307"/>
            <a:ext cx="2752391" cy="424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listen to music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996" y="2109953"/>
            <a:ext cx="5956544" cy="45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6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283" y="184392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zh-TW" altLang="en-US" sz="6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來判斷</a:t>
            </a:r>
            <a:endParaRPr lang="zh-TW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8"/>
          <a:stretch/>
        </p:blipFill>
        <p:spPr bwMode="auto">
          <a:xfrm>
            <a:off x="7530103" y="4525046"/>
            <a:ext cx="4661897" cy="21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993524" y="184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動詞</a:t>
            </a:r>
            <a:r>
              <a:rPr lang="zh-TW" altLang="en-US" sz="6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作不同變化</a:t>
            </a:r>
            <a:endParaRPr lang="zh-TW" altLang="en-US" sz="6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545" y="1720670"/>
            <a:ext cx="11511455" cy="4351338"/>
          </a:xfrm>
        </p:spPr>
        <p:txBody>
          <a:bodyPr>
            <a:normAutofit/>
          </a:bodyPr>
          <a:lstStyle/>
          <a:p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現在式</a:t>
            </a:r>
            <a: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every</a:t>
            </a:r>
            <a: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現在進行式</a:t>
            </a:r>
            <a: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6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now</a:t>
            </a:r>
          </a:p>
          <a:p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過去式</a:t>
            </a:r>
            <a: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yesterday</a:t>
            </a:r>
            <a: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-US" altLang="zh-TW" sz="6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last …</a:t>
            </a:r>
            <a:endParaRPr lang="en-US" altLang="zh-TW" sz="6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ãpast tense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077"/>
            <a:ext cx="12192000" cy="692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4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2933</TotalTime>
  <Words>708</Words>
  <Application>Microsoft Office PowerPoint</Application>
  <PresentationFormat>寬螢幕</PresentationFormat>
  <Paragraphs>236</Paragraphs>
  <Slides>62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62</vt:i4>
      </vt:variant>
    </vt:vector>
  </HeadingPairs>
  <TitlesOfParts>
    <vt:vector size="76" baseType="lpstr">
      <vt:lpstr>Microsoft JhengHei UI</vt:lpstr>
      <vt:lpstr>王漢宗中楷體注音</vt:lpstr>
      <vt:lpstr>微軟正黑體</vt:lpstr>
      <vt:lpstr>新細明體</vt:lpstr>
      <vt:lpstr>Arial</vt:lpstr>
      <vt:lpstr>Calibri</vt:lpstr>
      <vt:lpstr>Calibri Light</vt:lpstr>
      <vt:lpstr>Comic Sans MS</vt:lpstr>
      <vt:lpstr>Wingdings</vt:lpstr>
      <vt:lpstr>Office 佈景主題</vt:lpstr>
      <vt:lpstr>學術文獻 16x9</vt:lpstr>
      <vt:lpstr>1_Office 佈景主題</vt:lpstr>
      <vt:lpstr>2_Office 佈景主題</vt:lpstr>
      <vt:lpstr>3_Office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用時間來判斷</vt:lpstr>
      <vt:lpstr>Focus on Past Tense!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ed有三種發音</vt:lpstr>
      <vt:lpstr>Let’s learn some past time!!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58</cp:revision>
  <dcterms:created xsi:type="dcterms:W3CDTF">2018-12-12T03:42:30Z</dcterms:created>
  <dcterms:modified xsi:type="dcterms:W3CDTF">2018-12-14T04:35:55Z</dcterms:modified>
</cp:coreProperties>
</file>